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6256000" cy="9144000"/>
  <p:notesSz cx="16256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Work Sans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ROqu4QeLwdvHSoN2WXO+PM08w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931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70437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9207500" y="0"/>
            <a:ext cx="7045325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7043738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highleveladvisoryboard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Blue">
  <p:cSld name="Big Title Blue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>
            <a:spLocks noGrp="1"/>
          </p:cNvSpPr>
          <p:nvPr>
            <p:ph type="pic" idx="2"/>
          </p:nvPr>
        </p:nvSpPr>
        <p:spPr>
          <a:xfrm>
            <a:off x="4622800" y="2047555"/>
            <a:ext cx="10575328" cy="5852459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2"/>
          <p:cNvSpPr txBox="1"/>
          <p:nvPr/>
        </p:nvSpPr>
        <p:spPr>
          <a:xfrm>
            <a:off x="508000" y="68580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D90"/>
              </a:buClr>
              <a:buSzPts val="1400"/>
              <a:buFont typeface="Arial"/>
              <a:buNone/>
            </a:pPr>
            <a:r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› </a:t>
            </a:r>
            <a:fld id="{00000000-1234-1234-1234-123412341234}" type="slidenum"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rgbClr val="868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Calibri"/>
              <a:buNone/>
            </a:pPr>
            <a:endParaRPr sz="1500" b="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584201" y="3472446"/>
            <a:ext cx="3124200" cy="24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/>
          <p:nvPr/>
        </p:nvSpPr>
        <p:spPr>
          <a:xfrm>
            <a:off x="4094162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/>
          <p:nvPr/>
        </p:nvSpPr>
        <p:spPr>
          <a:xfrm>
            <a:off x="4094162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 txBox="1"/>
          <p:nvPr/>
        </p:nvSpPr>
        <p:spPr>
          <a:xfrm>
            <a:off x="508000" y="68580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D90"/>
              </a:buClr>
              <a:buSzPts val="1400"/>
              <a:buFont typeface="Arial"/>
              <a:buNone/>
            </a:pPr>
            <a:r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› </a:t>
            </a:r>
            <a:fld id="{00000000-1234-1234-1234-123412341234}" type="slidenum"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584201" y="3472446"/>
            <a:ext cx="3124200" cy="24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4622800" y="2851150"/>
            <a:ext cx="5029200" cy="5029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>
            <a:spLocks noGrp="1"/>
          </p:cNvSpPr>
          <p:nvPr>
            <p:ph type="pic" idx="3"/>
          </p:nvPr>
        </p:nvSpPr>
        <p:spPr>
          <a:xfrm>
            <a:off x="10168928" y="2851150"/>
            <a:ext cx="5029200" cy="50292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584201" y="3472446"/>
            <a:ext cx="3124200" cy="24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/>
          <p:nvPr/>
        </p:nvSpPr>
        <p:spPr>
          <a:xfrm>
            <a:off x="4094162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4"/>
          <p:cNvSpPr txBox="1"/>
          <p:nvPr/>
        </p:nvSpPr>
        <p:spPr>
          <a:xfrm>
            <a:off x="508000" y="68580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D90"/>
              </a:buClr>
              <a:buSzPts val="1400"/>
              <a:buFont typeface="Arial"/>
              <a:buNone/>
            </a:pPr>
            <a:r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› </a:t>
            </a:r>
            <a:fld id="{00000000-1234-1234-1234-123412341234}" type="slidenum"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rgbClr val="868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i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4"/>
          <p:cNvSpPr/>
          <p:nvPr/>
        </p:nvSpPr>
        <p:spPr>
          <a:xfrm>
            <a:off x="10378440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4"/>
          <p:cNvSpPr/>
          <p:nvPr/>
        </p:nvSpPr>
        <p:spPr>
          <a:xfrm>
            <a:off x="7772400" y="3611492"/>
            <a:ext cx="0" cy="4288536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4"/>
          <p:cNvSpPr/>
          <p:nvPr/>
        </p:nvSpPr>
        <p:spPr>
          <a:xfrm>
            <a:off x="12984480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2"/>
          </p:nvPr>
        </p:nvSpPr>
        <p:spPr>
          <a:xfrm>
            <a:off x="5411806" y="6030610"/>
            <a:ext cx="2057396" cy="29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3"/>
          </p:nvPr>
        </p:nvSpPr>
        <p:spPr>
          <a:xfrm>
            <a:off x="5411806" y="4906893"/>
            <a:ext cx="2057396" cy="22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4"/>
          </p:nvPr>
        </p:nvSpPr>
        <p:spPr>
          <a:xfrm>
            <a:off x="8027893" y="6030610"/>
            <a:ext cx="2057396" cy="29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5"/>
          </p:nvPr>
        </p:nvSpPr>
        <p:spPr>
          <a:xfrm>
            <a:off x="8026105" y="4906893"/>
            <a:ext cx="2057396" cy="22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6"/>
          </p:nvPr>
        </p:nvSpPr>
        <p:spPr>
          <a:xfrm>
            <a:off x="10643980" y="6030610"/>
            <a:ext cx="2057396" cy="29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7"/>
          </p:nvPr>
        </p:nvSpPr>
        <p:spPr>
          <a:xfrm>
            <a:off x="10640404" y="4906893"/>
            <a:ext cx="2057396" cy="22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>
            <a:spLocks noGrp="1"/>
          </p:cNvSpPr>
          <p:nvPr>
            <p:ph type="pic" idx="8"/>
          </p:nvPr>
        </p:nvSpPr>
        <p:spPr>
          <a:xfrm>
            <a:off x="13347698" y="2697092"/>
            <a:ext cx="1828800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4"/>
          <p:cNvSpPr>
            <a:spLocks noGrp="1"/>
          </p:cNvSpPr>
          <p:nvPr>
            <p:ph type="pic" idx="9"/>
          </p:nvPr>
        </p:nvSpPr>
        <p:spPr>
          <a:xfrm>
            <a:off x="5526104" y="2697092"/>
            <a:ext cx="1828800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4"/>
          <p:cNvSpPr>
            <a:spLocks noGrp="1"/>
          </p:cNvSpPr>
          <p:nvPr>
            <p:ph type="pic" idx="13"/>
          </p:nvPr>
        </p:nvSpPr>
        <p:spPr>
          <a:xfrm>
            <a:off x="10740500" y="2697092"/>
            <a:ext cx="1828800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4"/>
          <p:cNvSpPr txBox="1">
            <a:spLocks noGrp="1"/>
          </p:cNvSpPr>
          <p:nvPr>
            <p:ph type="body" idx="14"/>
          </p:nvPr>
        </p:nvSpPr>
        <p:spPr>
          <a:xfrm>
            <a:off x="13233400" y="6030610"/>
            <a:ext cx="2057396" cy="29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5"/>
          </p:nvPr>
        </p:nvSpPr>
        <p:spPr>
          <a:xfrm>
            <a:off x="13233400" y="4906893"/>
            <a:ext cx="2057396" cy="22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4"/>
          <p:cNvSpPr>
            <a:spLocks noGrp="1"/>
          </p:cNvSpPr>
          <p:nvPr>
            <p:ph type="pic" idx="16"/>
          </p:nvPr>
        </p:nvSpPr>
        <p:spPr>
          <a:xfrm>
            <a:off x="8133302" y="2697092"/>
            <a:ext cx="1828800" cy="182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0" y="399996"/>
            <a:ext cx="16256000" cy="8744004"/>
          </a:xfrm>
          <a:custGeom>
            <a:avLst/>
            <a:gdLst/>
            <a:ahLst/>
            <a:cxnLst/>
            <a:rect l="l" t="t" r="r" b="b"/>
            <a:pathLst>
              <a:path w="15849600" h="8331200" extrusionOk="0">
                <a:moveTo>
                  <a:pt x="15849600" y="0"/>
                </a:moveTo>
                <a:lnTo>
                  <a:pt x="0" y="0"/>
                </a:lnTo>
                <a:lnTo>
                  <a:pt x="0" y="8331187"/>
                </a:lnTo>
                <a:lnTo>
                  <a:pt x="15849600" y="8331187"/>
                </a:lnTo>
                <a:lnTo>
                  <a:pt x="15849600" y="0"/>
                </a:lnTo>
                <a:close/>
              </a:path>
            </a:pathLst>
          </a:custGeom>
          <a:solidFill>
            <a:srgbClr val="EFF0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10337800" y="3472446"/>
            <a:ext cx="4912995" cy="2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/>
          <p:nvPr/>
        </p:nvSpPr>
        <p:spPr>
          <a:xfrm>
            <a:off x="508000" y="68580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D90"/>
              </a:buClr>
              <a:buSzPts val="1400"/>
              <a:buFont typeface="Arial"/>
              <a:buNone/>
            </a:pPr>
            <a:r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› </a:t>
            </a:r>
            <a:fld id="{00000000-1234-1234-1234-123412341234}" type="slidenum"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rgbClr val="868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5"/>
          <p:cNvSpPr/>
          <p:nvPr/>
        </p:nvSpPr>
        <p:spPr>
          <a:xfrm>
            <a:off x="10088562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rgbClr val="868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4200" y="8153400"/>
            <a:ext cx="2206192" cy="5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0" y="399996"/>
            <a:ext cx="10088562" cy="8744004"/>
          </a:xfrm>
          <a:custGeom>
            <a:avLst/>
            <a:gdLst/>
            <a:ahLst/>
            <a:cxnLst/>
            <a:rect l="l" t="t" r="r" b="b"/>
            <a:pathLst>
              <a:path w="15849600" h="8331200" extrusionOk="0">
                <a:moveTo>
                  <a:pt x="15849600" y="0"/>
                </a:moveTo>
                <a:lnTo>
                  <a:pt x="0" y="0"/>
                </a:lnTo>
                <a:lnTo>
                  <a:pt x="0" y="8331187"/>
                </a:lnTo>
                <a:lnTo>
                  <a:pt x="15849600" y="8331187"/>
                </a:lnTo>
                <a:lnTo>
                  <a:pt x="15849600" y="0"/>
                </a:lnTo>
                <a:close/>
              </a:path>
            </a:pathLst>
          </a:custGeom>
          <a:solidFill>
            <a:srgbClr val="EFF0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 txBox="1"/>
          <p:nvPr/>
        </p:nvSpPr>
        <p:spPr>
          <a:xfrm>
            <a:off x="508000" y="68580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D90"/>
              </a:buClr>
              <a:buSzPts val="1400"/>
              <a:buFont typeface="Arial"/>
              <a:buNone/>
            </a:pPr>
            <a:r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› </a:t>
            </a:r>
            <a:fld id="{00000000-1234-1234-1234-123412341234}" type="slidenum"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rgbClr val="868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10337800" y="3472446"/>
            <a:ext cx="4912995" cy="2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4200" y="8153400"/>
            <a:ext cx="2206192" cy="5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0" y="399996"/>
            <a:ext cx="16256000" cy="8744004"/>
          </a:xfrm>
          <a:custGeom>
            <a:avLst/>
            <a:gdLst/>
            <a:ahLst/>
            <a:cxnLst/>
            <a:rect l="l" t="t" r="r" b="b"/>
            <a:pathLst>
              <a:path w="15849600" h="8331200" extrusionOk="0">
                <a:moveTo>
                  <a:pt x="15849600" y="0"/>
                </a:moveTo>
                <a:lnTo>
                  <a:pt x="0" y="0"/>
                </a:lnTo>
                <a:lnTo>
                  <a:pt x="0" y="8331187"/>
                </a:lnTo>
                <a:lnTo>
                  <a:pt x="15849600" y="8331187"/>
                </a:lnTo>
                <a:lnTo>
                  <a:pt x="15849600" y="0"/>
                </a:lnTo>
                <a:close/>
              </a:path>
            </a:pathLst>
          </a:custGeom>
          <a:solidFill>
            <a:srgbClr val="EFF0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508000" y="68580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D90"/>
              </a:buClr>
              <a:buSzPts val="1400"/>
              <a:buFont typeface="Arial"/>
              <a:buNone/>
            </a:pPr>
            <a:r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› </a:t>
            </a:r>
            <a:fld id="{00000000-1234-1234-1234-123412341234}" type="slidenum"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rgbClr val="868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4311650" y="3472446"/>
            <a:ext cx="4912995" cy="2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/>
          <p:nvPr/>
        </p:nvSpPr>
        <p:spPr>
          <a:xfrm>
            <a:off x="4094162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2"/>
          </p:nvPr>
        </p:nvSpPr>
        <p:spPr>
          <a:xfrm>
            <a:off x="584201" y="3472446"/>
            <a:ext cx="3124200" cy="24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4200" y="8153400"/>
            <a:ext cx="2206192" cy="5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Grey">
  <p:cSld name="Big Title Grey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82559" y="7830115"/>
            <a:ext cx="1166002" cy="1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/>
          <p:nvPr/>
        </p:nvSpPr>
        <p:spPr>
          <a:xfrm>
            <a:off x="3125806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 txBox="1"/>
          <p:nvPr/>
        </p:nvSpPr>
        <p:spPr>
          <a:xfrm>
            <a:off x="508000" y="68580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D90"/>
              </a:buClr>
              <a:buSzPts val="1400"/>
              <a:buFont typeface="Arial"/>
              <a:buNone/>
            </a:pPr>
            <a:r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› </a:t>
            </a:r>
            <a:fld id="{00000000-1234-1234-1234-123412341234}" type="slidenum"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rgbClr val="868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i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4"/>
          <p:cNvSpPr/>
          <p:nvPr/>
        </p:nvSpPr>
        <p:spPr>
          <a:xfrm>
            <a:off x="8075118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5600462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10549775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5797244" y="6030610"/>
            <a:ext cx="2057396" cy="29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>
            <a:spLocks noGrp="1"/>
          </p:cNvSpPr>
          <p:nvPr>
            <p:ph type="pic" idx="2"/>
          </p:nvPr>
        </p:nvSpPr>
        <p:spPr>
          <a:xfrm>
            <a:off x="5909648" y="2697093"/>
            <a:ext cx="1828800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4"/>
          <p:cNvSpPr txBox="1">
            <a:spLocks noGrp="1"/>
          </p:cNvSpPr>
          <p:nvPr>
            <p:ph type="body" idx="3"/>
          </p:nvPr>
        </p:nvSpPr>
        <p:spPr>
          <a:xfrm>
            <a:off x="5797244" y="4906893"/>
            <a:ext cx="2057396" cy="22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4"/>
          </p:nvPr>
        </p:nvSpPr>
        <p:spPr>
          <a:xfrm>
            <a:off x="8275963" y="6030610"/>
            <a:ext cx="2057396" cy="29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>
            <a:spLocks noGrp="1"/>
          </p:cNvSpPr>
          <p:nvPr>
            <p:ph type="pic" idx="5"/>
          </p:nvPr>
        </p:nvSpPr>
        <p:spPr>
          <a:xfrm>
            <a:off x="8388998" y="2697092"/>
            <a:ext cx="1828800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14"/>
          <p:cNvSpPr txBox="1">
            <a:spLocks noGrp="1"/>
          </p:cNvSpPr>
          <p:nvPr>
            <p:ph type="body" idx="6"/>
          </p:nvPr>
        </p:nvSpPr>
        <p:spPr>
          <a:xfrm>
            <a:off x="8275963" y="4906893"/>
            <a:ext cx="2057396" cy="22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7"/>
          </p:nvPr>
        </p:nvSpPr>
        <p:spPr>
          <a:xfrm>
            <a:off x="10754682" y="6030610"/>
            <a:ext cx="2057396" cy="29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>
            <a:spLocks noGrp="1"/>
          </p:cNvSpPr>
          <p:nvPr>
            <p:ph type="pic" idx="8"/>
          </p:nvPr>
        </p:nvSpPr>
        <p:spPr>
          <a:xfrm>
            <a:off x="10868348" y="2697092"/>
            <a:ext cx="1828800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14"/>
          <p:cNvSpPr txBox="1">
            <a:spLocks noGrp="1"/>
          </p:cNvSpPr>
          <p:nvPr>
            <p:ph type="body" idx="9"/>
          </p:nvPr>
        </p:nvSpPr>
        <p:spPr>
          <a:xfrm>
            <a:off x="10754682" y="4906893"/>
            <a:ext cx="2057396" cy="22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3"/>
          </p:nvPr>
        </p:nvSpPr>
        <p:spPr>
          <a:xfrm>
            <a:off x="13233400" y="6030610"/>
            <a:ext cx="2057396" cy="29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>
            <a:spLocks noGrp="1"/>
          </p:cNvSpPr>
          <p:nvPr>
            <p:ph type="pic" idx="14"/>
          </p:nvPr>
        </p:nvSpPr>
        <p:spPr>
          <a:xfrm>
            <a:off x="13347698" y="2697092"/>
            <a:ext cx="1828800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4"/>
          <p:cNvSpPr txBox="1">
            <a:spLocks noGrp="1"/>
          </p:cNvSpPr>
          <p:nvPr>
            <p:ph type="body" idx="15"/>
          </p:nvPr>
        </p:nvSpPr>
        <p:spPr>
          <a:xfrm>
            <a:off x="13233400" y="4906893"/>
            <a:ext cx="2057396" cy="22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6"/>
          </p:nvPr>
        </p:nvSpPr>
        <p:spPr>
          <a:xfrm>
            <a:off x="839806" y="6030610"/>
            <a:ext cx="2057396" cy="29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>
            <a:spLocks noGrp="1"/>
          </p:cNvSpPr>
          <p:nvPr>
            <p:ph type="pic" idx="17"/>
          </p:nvPr>
        </p:nvSpPr>
        <p:spPr>
          <a:xfrm>
            <a:off x="950948" y="2697093"/>
            <a:ext cx="1828800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4"/>
          <p:cNvSpPr txBox="1">
            <a:spLocks noGrp="1"/>
          </p:cNvSpPr>
          <p:nvPr>
            <p:ph type="body" idx="18"/>
          </p:nvPr>
        </p:nvSpPr>
        <p:spPr>
          <a:xfrm>
            <a:off x="839806" y="4906893"/>
            <a:ext cx="2057396" cy="22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9"/>
          </p:nvPr>
        </p:nvSpPr>
        <p:spPr>
          <a:xfrm>
            <a:off x="3318525" y="6030610"/>
            <a:ext cx="2057396" cy="29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>
            <a:spLocks noGrp="1"/>
          </p:cNvSpPr>
          <p:nvPr>
            <p:ph type="pic" idx="20"/>
          </p:nvPr>
        </p:nvSpPr>
        <p:spPr>
          <a:xfrm>
            <a:off x="3430298" y="2697093"/>
            <a:ext cx="1828800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4"/>
          <p:cNvSpPr txBox="1">
            <a:spLocks noGrp="1"/>
          </p:cNvSpPr>
          <p:nvPr>
            <p:ph type="body" idx="21"/>
          </p:nvPr>
        </p:nvSpPr>
        <p:spPr>
          <a:xfrm>
            <a:off x="3318525" y="4906893"/>
            <a:ext cx="2057396" cy="22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/>
          <p:nvPr/>
        </p:nvSpPr>
        <p:spPr>
          <a:xfrm>
            <a:off x="13024432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1057870" y="2286000"/>
            <a:ext cx="1414025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/>
          <p:nvPr/>
        </p:nvSpPr>
        <p:spPr>
          <a:xfrm>
            <a:off x="508000" y="68580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D90"/>
              </a:buClr>
              <a:buSzPts val="1400"/>
              <a:buFont typeface="Arial"/>
              <a:buNone/>
            </a:pPr>
            <a:r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› </a:t>
            </a:r>
            <a:fld id="{00000000-1234-1234-1234-123412341234}" type="slidenum"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rgbClr val="868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Calibri"/>
              <a:buNone/>
            </a:pPr>
            <a:endParaRPr sz="1400" b="0" i="0">
              <a:solidFill>
                <a:srgbClr val="868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/>
        </p:nvSpPr>
        <p:spPr>
          <a:xfrm>
            <a:off x="508000" y="68580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D90"/>
              </a:buClr>
              <a:buSzPts val="1400"/>
              <a:buFont typeface="Arial"/>
              <a:buNone/>
            </a:pPr>
            <a:r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› </a:t>
            </a:r>
            <a:fld id="{00000000-1234-1234-1234-123412341234}" type="slidenum"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rgbClr val="868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i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7043036" y="4350928"/>
            <a:ext cx="2057396" cy="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2"/>
          </p:nvPr>
        </p:nvSpPr>
        <p:spPr>
          <a:xfrm>
            <a:off x="9623869" y="4350928"/>
            <a:ext cx="2057396" cy="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3"/>
          </p:nvPr>
        </p:nvSpPr>
        <p:spPr>
          <a:xfrm>
            <a:off x="12204702" y="4350928"/>
            <a:ext cx="2057396" cy="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4"/>
          </p:nvPr>
        </p:nvSpPr>
        <p:spPr>
          <a:xfrm>
            <a:off x="1881370" y="4350928"/>
            <a:ext cx="2057396" cy="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5"/>
          </p:nvPr>
        </p:nvSpPr>
        <p:spPr>
          <a:xfrm>
            <a:off x="4462203" y="4350928"/>
            <a:ext cx="2057396" cy="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6"/>
          </p:nvPr>
        </p:nvSpPr>
        <p:spPr>
          <a:xfrm>
            <a:off x="2224268" y="2698571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6"/>
          <p:cNvSpPr>
            <a:spLocks noGrp="1"/>
          </p:cNvSpPr>
          <p:nvPr>
            <p:ph type="pic" idx="7"/>
          </p:nvPr>
        </p:nvSpPr>
        <p:spPr>
          <a:xfrm>
            <a:off x="12547600" y="2698571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6"/>
          <p:cNvSpPr>
            <a:spLocks noGrp="1"/>
          </p:cNvSpPr>
          <p:nvPr>
            <p:ph type="pic" idx="8"/>
          </p:nvPr>
        </p:nvSpPr>
        <p:spPr>
          <a:xfrm>
            <a:off x="9966767" y="2698571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6"/>
          <p:cNvSpPr>
            <a:spLocks noGrp="1"/>
          </p:cNvSpPr>
          <p:nvPr>
            <p:ph type="pic" idx="9"/>
          </p:nvPr>
        </p:nvSpPr>
        <p:spPr>
          <a:xfrm>
            <a:off x="7385934" y="2698571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6"/>
          <p:cNvSpPr>
            <a:spLocks noGrp="1"/>
          </p:cNvSpPr>
          <p:nvPr>
            <p:ph type="pic" idx="13"/>
          </p:nvPr>
        </p:nvSpPr>
        <p:spPr>
          <a:xfrm>
            <a:off x="4805101" y="2698571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6"/>
          <p:cNvSpPr txBox="1">
            <a:spLocks noGrp="1"/>
          </p:cNvSpPr>
          <p:nvPr>
            <p:ph type="body" idx="14"/>
          </p:nvPr>
        </p:nvSpPr>
        <p:spPr>
          <a:xfrm>
            <a:off x="7043036" y="7162800"/>
            <a:ext cx="2057396" cy="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5"/>
          </p:nvPr>
        </p:nvSpPr>
        <p:spPr>
          <a:xfrm>
            <a:off x="9623869" y="7162800"/>
            <a:ext cx="2057396" cy="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16"/>
          </p:nvPr>
        </p:nvSpPr>
        <p:spPr>
          <a:xfrm>
            <a:off x="12204702" y="7163225"/>
            <a:ext cx="2057396" cy="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7"/>
          </p:nvPr>
        </p:nvSpPr>
        <p:spPr>
          <a:xfrm>
            <a:off x="1881370" y="7162800"/>
            <a:ext cx="2057396" cy="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8"/>
          </p:nvPr>
        </p:nvSpPr>
        <p:spPr>
          <a:xfrm>
            <a:off x="4462203" y="7162800"/>
            <a:ext cx="2057396" cy="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>
            <a:spLocks noGrp="1"/>
          </p:cNvSpPr>
          <p:nvPr>
            <p:ph type="pic" idx="19"/>
          </p:nvPr>
        </p:nvSpPr>
        <p:spPr>
          <a:xfrm>
            <a:off x="2224268" y="5482660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6"/>
          <p:cNvSpPr>
            <a:spLocks noGrp="1"/>
          </p:cNvSpPr>
          <p:nvPr>
            <p:ph type="pic" idx="20"/>
          </p:nvPr>
        </p:nvSpPr>
        <p:spPr>
          <a:xfrm>
            <a:off x="12547600" y="5482660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>
            <a:spLocks noGrp="1"/>
          </p:cNvSpPr>
          <p:nvPr>
            <p:ph type="pic" idx="21"/>
          </p:nvPr>
        </p:nvSpPr>
        <p:spPr>
          <a:xfrm>
            <a:off x="9966767" y="5482660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6"/>
          <p:cNvSpPr>
            <a:spLocks noGrp="1"/>
          </p:cNvSpPr>
          <p:nvPr>
            <p:ph type="pic" idx="22"/>
          </p:nvPr>
        </p:nvSpPr>
        <p:spPr>
          <a:xfrm>
            <a:off x="7385934" y="5482660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6"/>
          <p:cNvSpPr>
            <a:spLocks noGrp="1"/>
          </p:cNvSpPr>
          <p:nvPr>
            <p:ph type="pic" idx="23"/>
          </p:nvPr>
        </p:nvSpPr>
        <p:spPr>
          <a:xfrm>
            <a:off x="4805101" y="5482660"/>
            <a:ext cx="13716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/>
          <p:nvPr/>
        </p:nvSpPr>
        <p:spPr>
          <a:xfrm rot="5400000" flipH="1">
            <a:off x="8025856" y="-1199882"/>
            <a:ext cx="91753" cy="12380733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solidFill>
          <a:srgbClr val="EFF0F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/>
        </p:nvSpPr>
        <p:spPr>
          <a:xfrm>
            <a:off x="5824485" y="4202668"/>
            <a:ext cx="46070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https://highleveladvisoryboard.org</a:t>
            </a:r>
            <a:endParaRPr sz="2400" b="0" i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/>
        </p:nvSpPr>
        <p:spPr>
          <a:xfrm>
            <a:off x="508000" y="68580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D90"/>
              </a:buClr>
              <a:buSzPts val="1400"/>
              <a:buFont typeface="Arial"/>
              <a:buNone/>
            </a:pPr>
            <a:r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› </a:t>
            </a:r>
            <a:fld id="{00000000-1234-1234-1234-123412341234}" type="slidenum"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rgbClr val="868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8"/>
          <p:cNvSpPr/>
          <p:nvPr/>
        </p:nvSpPr>
        <p:spPr>
          <a:xfrm>
            <a:off x="4094162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584201" y="3472446"/>
            <a:ext cx="3124200" cy="24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/>
        </p:nvSpPr>
        <p:spPr>
          <a:xfrm>
            <a:off x="508000" y="68580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D90"/>
              </a:buClr>
              <a:buSzPts val="1400"/>
              <a:buFont typeface="Arial"/>
              <a:buNone/>
            </a:pPr>
            <a:r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› </a:t>
            </a:r>
            <a:fld id="{00000000-1234-1234-1234-123412341234}" type="slidenum"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rgbClr val="868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311650" y="3472446"/>
            <a:ext cx="4912995" cy="2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/>
          <p:nvPr/>
        </p:nvSpPr>
        <p:spPr>
          <a:xfrm>
            <a:off x="4094162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311650" y="3472446"/>
            <a:ext cx="4912995" cy="2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/>
          <p:nvPr/>
        </p:nvSpPr>
        <p:spPr>
          <a:xfrm>
            <a:off x="4094162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0"/>
          <p:cNvSpPr txBox="1"/>
          <p:nvPr/>
        </p:nvSpPr>
        <p:spPr>
          <a:xfrm>
            <a:off x="508000" y="68580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D90"/>
              </a:buClr>
              <a:buSzPts val="1400"/>
              <a:buFont typeface="Arial"/>
              <a:buNone/>
            </a:pPr>
            <a:r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› </a:t>
            </a:r>
            <a:fld id="{00000000-1234-1234-1234-123412341234}" type="slidenum"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0"/>
          <p:cNvSpPr/>
          <p:nvPr/>
        </p:nvSpPr>
        <p:spPr>
          <a:xfrm>
            <a:off x="10088562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10337800" y="3472446"/>
            <a:ext cx="4912995" cy="2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4311650" y="3472446"/>
            <a:ext cx="4912995" cy="2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/>
          <p:nvPr/>
        </p:nvSpPr>
        <p:spPr>
          <a:xfrm>
            <a:off x="4094162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/>
          <p:nvPr/>
        </p:nvSpPr>
        <p:spPr>
          <a:xfrm>
            <a:off x="508000" y="68580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D90"/>
              </a:buClr>
              <a:buSzPts val="1400"/>
              <a:buFont typeface="Arial"/>
              <a:buNone/>
            </a:pPr>
            <a:r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› </a:t>
            </a:r>
            <a:fld id="{00000000-1234-1234-1234-123412341234}" type="slidenum">
              <a:rPr lang="en-US" sz="1400" b="0" i="0">
                <a:solidFill>
                  <a:srgbClr val="868D9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1"/>
          <p:cNvSpPr/>
          <p:nvPr/>
        </p:nvSpPr>
        <p:spPr>
          <a:xfrm>
            <a:off x="10088562" y="3594100"/>
            <a:ext cx="0" cy="4286250"/>
          </a:xfrm>
          <a:custGeom>
            <a:avLst/>
            <a:gdLst/>
            <a:ahLst/>
            <a:cxnLst/>
            <a:rect l="l" t="t" r="r" b="b"/>
            <a:pathLst>
              <a:path w="120000" h="4286250" extrusionOk="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10337800" y="3472446"/>
            <a:ext cx="4912995" cy="2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3"/>
          </p:nvPr>
        </p:nvSpPr>
        <p:spPr>
          <a:xfrm>
            <a:off x="584201" y="3472446"/>
            <a:ext cx="3124200" cy="24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812800" y="2103120"/>
            <a:ext cx="14630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" name="Google Shape;11;p1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84200" y="8153400"/>
            <a:ext cx="2206192" cy="5906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6200" y="1440711"/>
            <a:ext cx="6560634" cy="625548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6604000" y="3425456"/>
            <a:ext cx="8358378" cy="18723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0" bIns="0" anchor="t" anchorCtr="0">
            <a:spAutoFit/>
          </a:bodyPr>
          <a:lstStyle/>
          <a:p>
            <a:pPr marL="0" lvl="0" indent="0" algn="l" rtl="0">
              <a:lnSpc>
                <a:spcPct val="113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/>
              <a:t>A Breakthrough </a:t>
            </a:r>
            <a:br>
              <a:rPr lang="en-US" sz="6400"/>
            </a:br>
            <a:r>
              <a:rPr lang="en-US" sz="6400"/>
              <a:t>for People and Planet</a:t>
            </a:r>
            <a:endParaRPr/>
          </a:p>
        </p:txBody>
      </p:sp>
      <p:sp>
        <p:nvSpPr>
          <p:cNvPr id="159" name="Google Shape;159;p1"/>
          <p:cNvSpPr txBox="1"/>
          <p:nvPr/>
        </p:nvSpPr>
        <p:spPr>
          <a:xfrm>
            <a:off x="8311104" y="5681373"/>
            <a:ext cx="6224778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585E61"/>
                </a:solidFill>
                <a:latin typeface="Arial"/>
                <a:ea typeface="Arial"/>
                <a:cs typeface="Arial"/>
                <a:sym typeface="Arial"/>
              </a:rPr>
              <a:t>Effective and Inclusive Global Governance for Today and the Future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"/>
          <p:cNvSpPr txBox="1">
            <a:spLocks noGrp="1"/>
          </p:cNvSpPr>
          <p:nvPr>
            <p:ph type="body" idx="1"/>
          </p:nvPr>
        </p:nvSpPr>
        <p:spPr>
          <a:xfrm>
            <a:off x="1057870" y="2600005"/>
            <a:ext cx="11413530" cy="509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We need to position the multilateral system to more nimbly and effectively respond to emerging threats </a:t>
            </a: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&amp;</a:t>
            </a:r>
            <a:r>
              <a:rPr lang="en-US" sz="3200" b="0" i="0" u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act quickly and decisively in situations of uncertainty.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Recommendations: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Broaden understanding of &amp; responses to the security risks posed by climate change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Governance of biological &amp; health risks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Safe, effective management of emerging technologies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Combat transnational organized crime.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38456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38456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38456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254" name="Google Shape;254;p10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08039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5A5A5"/>
                </a:solidFill>
              </a:rPr>
              <a:t>Shift 6: Anticipatory Action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06278" y="116033"/>
            <a:ext cx="2391852" cy="239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397732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Six Transformative Shifts</a:t>
            </a:r>
            <a:endParaRPr/>
          </a:p>
        </p:txBody>
      </p:sp>
      <p:sp>
        <p:nvSpPr>
          <p:cNvPr id="165" name="Google Shape;165;p2"/>
          <p:cNvSpPr txBox="1">
            <a:spLocks noGrp="1"/>
          </p:cNvSpPr>
          <p:nvPr>
            <p:ph type="body" idx="1"/>
          </p:nvPr>
        </p:nvSpPr>
        <p:spPr>
          <a:xfrm>
            <a:off x="5797244" y="6030610"/>
            <a:ext cx="2057396" cy="82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Ensure Sustainable Finance that Delivers for All</a:t>
            </a:r>
            <a:endParaRPr/>
          </a:p>
        </p:txBody>
      </p:sp>
      <p:pic>
        <p:nvPicPr>
          <p:cNvPr id="166" name="Google Shape;166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09648" y="2697093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"/>
          <p:cNvSpPr txBox="1">
            <a:spLocks noGrp="1"/>
          </p:cNvSpPr>
          <p:nvPr>
            <p:ph type="body" idx="3"/>
          </p:nvPr>
        </p:nvSpPr>
        <p:spPr>
          <a:xfrm>
            <a:off x="5797244" y="4906893"/>
            <a:ext cx="2057396" cy="22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Global Finance </a:t>
            </a:r>
            <a:endParaRPr/>
          </a:p>
        </p:txBody>
      </p:sp>
      <p:sp>
        <p:nvSpPr>
          <p:cNvPr id="168" name="Google Shape;168;p2"/>
          <p:cNvSpPr txBox="1">
            <a:spLocks noGrp="1"/>
          </p:cNvSpPr>
          <p:nvPr>
            <p:ph type="body" idx="4"/>
          </p:nvPr>
        </p:nvSpPr>
        <p:spPr>
          <a:xfrm>
            <a:off x="8275963" y="6030610"/>
            <a:ext cx="2057396" cy="138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 a Just Digital Transition that Unlocks the Value of Data and Protects Against Digital Harms</a:t>
            </a:r>
            <a:endParaRPr/>
          </a:p>
        </p:txBody>
      </p:sp>
      <p:pic>
        <p:nvPicPr>
          <p:cNvPr id="169" name="Google Shape;169;p2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88998" y="2697092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"/>
          <p:cNvSpPr txBox="1">
            <a:spLocks noGrp="1"/>
          </p:cNvSpPr>
          <p:nvPr>
            <p:ph type="body" idx="6"/>
          </p:nvPr>
        </p:nvSpPr>
        <p:spPr>
          <a:xfrm>
            <a:off x="8275963" y="4906893"/>
            <a:ext cx="2057396" cy="475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Digital and Data Governance</a:t>
            </a:r>
            <a:endParaRPr/>
          </a:p>
        </p:txBody>
      </p:sp>
      <p:sp>
        <p:nvSpPr>
          <p:cNvPr id="171" name="Google Shape;171;p2"/>
          <p:cNvSpPr txBox="1">
            <a:spLocks noGrp="1"/>
          </p:cNvSpPr>
          <p:nvPr>
            <p:ph type="body" idx="7"/>
          </p:nvPr>
        </p:nvSpPr>
        <p:spPr>
          <a:xfrm>
            <a:off x="10754682" y="6030610"/>
            <a:ext cx="2057396" cy="110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Empower Equitable, Effective Collective Security Arrangements</a:t>
            </a:r>
            <a:endParaRPr/>
          </a:p>
        </p:txBody>
      </p:sp>
      <p:pic>
        <p:nvPicPr>
          <p:cNvPr id="172" name="Google Shape;172;p2"/>
          <p:cNvPicPr preferRelativeResize="0">
            <a:picLocks noGrp="1"/>
          </p:cNvPicPr>
          <p:nvPr>
            <p:ph type="pic" idx="8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0868348" y="2697092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"/>
          <p:cNvSpPr txBox="1">
            <a:spLocks noGrp="1"/>
          </p:cNvSpPr>
          <p:nvPr>
            <p:ph type="body" idx="9"/>
          </p:nvPr>
        </p:nvSpPr>
        <p:spPr>
          <a:xfrm>
            <a:off x="10754682" y="4906893"/>
            <a:ext cx="2057396" cy="22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Peace and Prevention</a:t>
            </a:r>
            <a:endParaRPr/>
          </a:p>
        </p:txBody>
      </p:sp>
      <p:sp>
        <p:nvSpPr>
          <p:cNvPr id="174" name="Google Shape;174;p2"/>
          <p:cNvSpPr txBox="1">
            <a:spLocks noGrp="1"/>
          </p:cNvSpPr>
          <p:nvPr>
            <p:ph type="body" idx="13"/>
          </p:nvPr>
        </p:nvSpPr>
        <p:spPr>
          <a:xfrm>
            <a:off x="13233400" y="6030610"/>
            <a:ext cx="2057396" cy="110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Strengthen Governance for Current and Emerging Transnational Risks</a:t>
            </a:r>
            <a:endParaRPr/>
          </a:p>
        </p:txBody>
      </p:sp>
      <p:pic>
        <p:nvPicPr>
          <p:cNvPr id="175" name="Google Shape;175;p2"/>
          <p:cNvPicPr preferRelativeResize="0">
            <a:picLocks noGrp="1"/>
          </p:cNvPicPr>
          <p:nvPr>
            <p:ph type="pic" idx="14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3347698" y="2697092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"/>
          <p:cNvSpPr txBox="1">
            <a:spLocks noGrp="1"/>
          </p:cNvSpPr>
          <p:nvPr>
            <p:ph type="body" idx="15"/>
          </p:nvPr>
        </p:nvSpPr>
        <p:spPr>
          <a:xfrm>
            <a:off x="13233400" y="4906893"/>
            <a:ext cx="2057396" cy="22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Anticipatory Action</a:t>
            </a:r>
            <a:endParaRPr/>
          </a:p>
        </p:txBody>
      </p:sp>
      <p:sp>
        <p:nvSpPr>
          <p:cNvPr id="177" name="Google Shape;177;p2"/>
          <p:cNvSpPr txBox="1">
            <a:spLocks noGrp="1"/>
          </p:cNvSpPr>
          <p:nvPr>
            <p:ph type="body" idx="16"/>
          </p:nvPr>
        </p:nvSpPr>
        <p:spPr>
          <a:xfrm>
            <a:off x="839806" y="6030610"/>
            <a:ext cx="2057396" cy="110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Improve Legitimacy and Effectiveness Through Inclusion and Accountability</a:t>
            </a:r>
            <a:endParaRPr/>
          </a:p>
        </p:txBody>
      </p:sp>
      <p:pic>
        <p:nvPicPr>
          <p:cNvPr id="178" name="Google Shape;178;p2"/>
          <p:cNvPicPr preferRelativeResize="0">
            <a:picLocks noGrp="1"/>
          </p:cNvPicPr>
          <p:nvPr>
            <p:ph type="pic" idx="17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950948" y="2697093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"/>
          <p:cNvSpPr txBox="1">
            <a:spLocks noGrp="1"/>
          </p:cNvSpPr>
          <p:nvPr>
            <p:ph type="body" idx="18"/>
          </p:nvPr>
        </p:nvSpPr>
        <p:spPr>
          <a:xfrm>
            <a:off x="839806" y="4906893"/>
            <a:ext cx="2057396" cy="475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Rebuild Trust in Multilateralism</a:t>
            </a:r>
            <a:endParaRPr/>
          </a:p>
        </p:txBody>
      </p:sp>
      <p:sp>
        <p:nvSpPr>
          <p:cNvPr id="180" name="Google Shape;180;p2"/>
          <p:cNvSpPr txBox="1">
            <a:spLocks noGrp="1"/>
          </p:cNvSpPr>
          <p:nvPr>
            <p:ph type="body" idx="19"/>
          </p:nvPr>
        </p:nvSpPr>
        <p:spPr>
          <a:xfrm>
            <a:off x="3318525" y="6030610"/>
            <a:ext cx="2057396" cy="82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Regain Balance with Nature and Provide Clean Energy for All</a:t>
            </a:r>
            <a:endParaRPr/>
          </a:p>
        </p:txBody>
      </p:sp>
      <p:pic>
        <p:nvPicPr>
          <p:cNvPr id="181" name="Google Shape;181;p2"/>
          <p:cNvPicPr preferRelativeResize="0">
            <a:picLocks noGrp="1"/>
          </p:cNvPicPr>
          <p:nvPr>
            <p:ph type="pic" idx="20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3430298" y="2697093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 txBox="1">
            <a:spLocks noGrp="1"/>
          </p:cNvSpPr>
          <p:nvPr>
            <p:ph type="body" idx="21"/>
          </p:nvPr>
        </p:nvSpPr>
        <p:spPr>
          <a:xfrm>
            <a:off x="3318525" y="4906893"/>
            <a:ext cx="2057396" cy="22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Plant and People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Alignment with the SDGs</a:t>
            </a:r>
            <a:endParaRPr/>
          </a:p>
        </p:txBody>
      </p:sp>
      <p:pic>
        <p:nvPicPr>
          <p:cNvPr id="188" name="Google Shape;18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800" y="2130552"/>
            <a:ext cx="12801600" cy="576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>
            <a:spLocks noGrp="1"/>
          </p:cNvSpPr>
          <p:nvPr>
            <p:ph type="body" idx="1"/>
          </p:nvPr>
        </p:nvSpPr>
        <p:spPr>
          <a:xfrm>
            <a:off x="1057870" y="2057400"/>
            <a:ext cx="12099330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Inclusive, effective multilateralism requires a fundamental transformation towards more distributed, networked</a:t>
            </a: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&amp;</a:t>
            </a:r>
            <a:r>
              <a:rPr lang="en-US" sz="3200" b="0" i="0" u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accountable decision-making for our collective well-being.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Recommendations:</a:t>
            </a:r>
            <a:endParaRPr sz="3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Represent “we the peoples” in the multilateral system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Meaningful inclusion of cities and regions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Include &amp; obligate the private sector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Innovations for more effective decision-making.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D9674A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 </a:t>
            </a:r>
            <a:endParaRPr/>
          </a:p>
        </p:txBody>
      </p:sp>
      <p:sp>
        <p:nvSpPr>
          <p:cNvPr id="194" name="Google Shape;194;p4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08039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34325"/>
                </a:solidFill>
              </a:rPr>
              <a:t>Shift 1: Rebuild Trust in Multilateralism</a:t>
            </a:r>
            <a:endParaRPr/>
          </a:p>
        </p:txBody>
      </p:sp>
      <p:pic>
        <p:nvPicPr>
          <p:cNvPr id="195" name="Google Shape;1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76200" y="54784"/>
            <a:ext cx="2421928" cy="2421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body" idx="1"/>
          </p:nvPr>
        </p:nvSpPr>
        <p:spPr>
          <a:xfrm>
            <a:off x="7043036" y="4426495"/>
            <a:ext cx="2057396" cy="24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TRANSPARENT </a:t>
            </a:r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body" idx="2"/>
          </p:nvPr>
        </p:nvSpPr>
        <p:spPr>
          <a:xfrm>
            <a:off x="9623869" y="4426495"/>
            <a:ext cx="2057396" cy="24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EQUITABLE </a:t>
            </a: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body" idx="3"/>
          </p:nvPr>
        </p:nvSpPr>
        <p:spPr>
          <a:xfrm>
            <a:off x="12204702" y="4426495"/>
            <a:ext cx="2057396" cy="24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NETWORKED </a:t>
            </a:r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body" idx="4"/>
          </p:nvPr>
        </p:nvSpPr>
        <p:spPr>
          <a:xfrm>
            <a:off x="1881370" y="4426495"/>
            <a:ext cx="2057396" cy="24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PEOPLE-CENTRED </a:t>
            </a:r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body" idx="5"/>
          </p:nvPr>
        </p:nvSpPr>
        <p:spPr>
          <a:xfrm>
            <a:off x="4462203" y="4426495"/>
            <a:ext cx="2057396" cy="24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REPRESENTATIVE </a:t>
            </a:r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41402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Principles of Effective Multilateralism</a:t>
            </a:r>
            <a:endParaRPr/>
          </a:p>
        </p:txBody>
      </p:sp>
      <p:pic>
        <p:nvPicPr>
          <p:cNvPr id="206" name="Google Shape;206;p5"/>
          <p:cNvPicPr preferRelativeResize="0">
            <a:picLocks noGrp="1"/>
          </p:cNvPicPr>
          <p:nvPr>
            <p:ph type="pic" idx="7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47600" y="2698571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5"/>
          <p:cNvSpPr txBox="1">
            <a:spLocks noGrp="1"/>
          </p:cNvSpPr>
          <p:nvPr>
            <p:ph type="body" idx="14"/>
          </p:nvPr>
        </p:nvSpPr>
        <p:spPr>
          <a:xfrm>
            <a:off x="7043036" y="7223760"/>
            <a:ext cx="2057396" cy="24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FLEXIBLE </a:t>
            </a:r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body" idx="15"/>
          </p:nvPr>
        </p:nvSpPr>
        <p:spPr>
          <a:xfrm>
            <a:off x="9623869" y="7223760"/>
            <a:ext cx="2057396" cy="24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ACCOUNTABLE </a:t>
            </a: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body" idx="16"/>
          </p:nvPr>
        </p:nvSpPr>
        <p:spPr>
          <a:xfrm>
            <a:off x="12204702" y="7223760"/>
            <a:ext cx="2057396" cy="24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FUTURE-ORIENTED </a:t>
            </a:r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7"/>
          </p:nvPr>
        </p:nvSpPr>
        <p:spPr>
          <a:xfrm>
            <a:off x="1881370" y="7223760"/>
            <a:ext cx="2057396" cy="24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RESOURCED </a:t>
            </a:r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body" idx="18"/>
          </p:nvPr>
        </p:nvSpPr>
        <p:spPr>
          <a:xfrm>
            <a:off x="4462203" y="7223760"/>
            <a:ext cx="2057396" cy="24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MISSION-FOCUSED </a:t>
            </a:r>
            <a:endParaRPr/>
          </a:p>
        </p:txBody>
      </p:sp>
      <p:pic>
        <p:nvPicPr>
          <p:cNvPr id="212" name="Google Shape;212;p5"/>
          <p:cNvPicPr preferRelativeResize="0">
            <a:picLocks noGrp="1"/>
          </p:cNvPicPr>
          <p:nvPr>
            <p:ph type="pic" idx="19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224268" y="548266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"/>
          <p:cNvPicPr preferRelativeResize="0">
            <a:picLocks noGrp="1"/>
          </p:cNvPicPr>
          <p:nvPr>
            <p:ph type="pic" idx="20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2547600" y="548266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"/>
          <p:cNvPicPr preferRelativeResize="0">
            <a:picLocks noGrp="1"/>
          </p:cNvPicPr>
          <p:nvPr>
            <p:ph type="pic" idx="2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9966767" y="548266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"/>
          <p:cNvPicPr preferRelativeResize="0">
            <a:picLocks noGrp="1"/>
          </p:cNvPicPr>
          <p:nvPr>
            <p:ph type="pic" idx="22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7385934" y="548266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"/>
          <p:cNvPicPr preferRelativeResize="0">
            <a:picLocks noGrp="1"/>
          </p:cNvPicPr>
          <p:nvPr>
            <p:ph type="pic" idx="23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4805101" y="548266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"/>
          <p:cNvPicPr preferRelativeResize="0">
            <a:picLocks noGrp="1"/>
          </p:cNvPicPr>
          <p:nvPr>
            <p:ph type="pic" idx="6"/>
          </p:nvPr>
        </p:nvPicPr>
        <p:blipFill rotWithShape="1">
          <a:blip r:embed="rId9">
            <a:alphaModFix/>
          </a:blip>
          <a:srcRect/>
          <a:stretch/>
        </p:blipFill>
        <p:spPr>
          <a:xfrm>
            <a:off x="2224268" y="2698571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"/>
          <p:cNvPicPr preferRelativeResize="0">
            <a:picLocks noGrp="1"/>
          </p:cNvPicPr>
          <p:nvPr>
            <p:ph type="pic" idx="13"/>
          </p:nvPr>
        </p:nvPicPr>
        <p:blipFill rotWithShape="1">
          <a:blip r:embed="rId10">
            <a:alphaModFix/>
          </a:blip>
          <a:srcRect/>
          <a:stretch/>
        </p:blipFill>
        <p:spPr>
          <a:xfrm>
            <a:off x="4805101" y="2698571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"/>
          <p:cNvPicPr preferRelativeResize="0">
            <a:picLocks noGrp="1"/>
          </p:cNvPicPr>
          <p:nvPr>
            <p:ph type="pic" idx="9"/>
          </p:nvPr>
        </p:nvPicPr>
        <p:blipFill rotWithShape="1">
          <a:blip r:embed="rId11">
            <a:alphaModFix/>
          </a:blip>
          <a:srcRect/>
          <a:stretch/>
        </p:blipFill>
        <p:spPr>
          <a:xfrm>
            <a:off x="7385934" y="2698571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"/>
          <p:cNvPicPr preferRelativeResize="0">
            <a:picLocks noGrp="1"/>
          </p:cNvPicPr>
          <p:nvPr>
            <p:ph type="pic" idx="8"/>
          </p:nvPr>
        </p:nvPicPr>
        <p:blipFill rotWithShape="1">
          <a:blip r:embed="rId12">
            <a:alphaModFix/>
          </a:blip>
          <a:srcRect/>
          <a:stretch/>
        </p:blipFill>
        <p:spPr>
          <a:xfrm>
            <a:off x="9966767" y="2698571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 txBox="1">
            <a:spLocks noGrp="1"/>
          </p:cNvSpPr>
          <p:nvPr>
            <p:ph type="body" idx="1"/>
          </p:nvPr>
        </p:nvSpPr>
        <p:spPr>
          <a:xfrm>
            <a:off x="1062287" y="2534561"/>
            <a:ext cx="11790113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To flourish as a species, we must regain balance with nature </a:t>
            </a: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&amp;</a:t>
            </a:r>
            <a:r>
              <a:rPr lang="en-US" sz="3200" b="0" i="0" u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with one another, treating ecosystems as a primary asset for securing our collective well-being.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Recommendations:</a:t>
            </a:r>
            <a:endParaRPr sz="3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Conclude a pact for people &amp; planet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Equitably distribute clean energy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Price &amp; regulate carbon for a just, green transition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Elevate the environment within the multilateral system.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26" name="Google Shape;226;p6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08039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AD1BB"/>
                </a:solidFill>
              </a:rPr>
              <a:t>Shift 2: Planet and People </a:t>
            </a:r>
            <a:endParaRPr/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81000" y="15985"/>
            <a:ext cx="2445230" cy="251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>
            <a:spLocks noGrp="1"/>
          </p:cNvSpPr>
          <p:nvPr>
            <p:ph type="body" idx="1"/>
          </p:nvPr>
        </p:nvSpPr>
        <p:spPr>
          <a:xfrm>
            <a:off x="812800" y="1981200"/>
            <a:ext cx="12151954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</a:t>
            </a:r>
            <a:r>
              <a:rPr lang="en-US" sz="3200" b="0" i="0" u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rapid, sizeable increase in long-term investment for people &amp; planet </a:t>
            </a: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will </a:t>
            </a:r>
            <a:r>
              <a:rPr lang="en-US" sz="3200" b="0" i="0" u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reduce inequalities and safeguard our shared life support systems.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Recommendations: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Repurpose the Multilateral Development Bank system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Strengthen the Global Financial Safety Net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Ensure greater automaticity &amp; fairness in SDR allocations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Enact governance changes at the World Bank and IMF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Strengthen the global debt architecture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Facilitate regulatory frameworks for financial flows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Pursue global taxation reforms.</a:t>
            </a:r>
            <a:endParaRPr/>
          </a:p>
          <a:p>
            <a:pPr marL="45720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3200">
              <a:solidFill>
                <a:srgbClr val="44B5B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3200">
              <a:solidFill>
                <a:srgbClr val="44B5B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44B5B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1057871" y="673893"/>
            <a:ext cx="108039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</a:rPr>
              <a:t>Shift 3: Global Finance </a:t>
            </a:r>
            <a:endParaRPr/>
          </a:p>
        </p:txBody>
      </p:sp>
      <p:pic>
        <p:nvPicPr>
          <p:cNvPr id="234" name="Google Shape;2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6758" y="295869"/>
            <a:ext cx="2233375" cy="22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"/>
          <p:cNvSpPr txBox="1">
            <a:spLocks noGrp="1"/>
          </p:cNvSpPr>
          <p:nvPr>
            <p:ph type="body" idx="1"/>
          </p:nvPr>
        </p:nvSpPr>
        <p:spPr>
          <a:xfrm>
            <a:off x="1049035" y="2057401"/>
            <a:ext cx="11756719" cy="556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 solutions developed over the next few critical years will shape societies for decades to come. Our solutions must be human-centered </a:t>
            </a: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&amp;</a:t>
            </a:r>
            <a:r>
              <a:rPr lang="en-US" sz="3200" b="0" i="0" u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rights-respecting; encourage open dialogue, exchange</a:t>
            </a: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&amp;</a:t>
            </a:r>
            <a:r>
              <a:rPr lang="en-US" sz="3200" b="0" i="0" u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learning between cultures </a:t>
            </a: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&amp;</a:t>
            </a:r>
            <a:r>
              <a:rPr lang="en-US" sz="3200" b="0" i="0" u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sectors; &amp; build on past successes.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Recommendations: </a:t>
            </a:r>
            <a:endParaRPr sz="3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Support a just digital transition by addressing digital poverty, inequality &amp; harms.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Lay the foundations of an enabling architecture for the data century.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648BC7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08039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0B8DD"/>
                </a:solidFill>
              </a:rPr>
              <a:t>Shift 4: Digital and Data Governance </a:t>
            </a:r>
            <a:endParaRPr/>
          </a:p>
        </p:txBody>
      </p:sp>
      <p:pic>
        <p:nvPicPr>
          <p:cNvPr id="241" name="Google Shape;24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14221" y="63988"/>
            <a:ext cx="2403520" cy="240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>
            <a:spLocks noGrp="1"/>
          </p:cNvSpPr>
          <p:nvPr>
            <p:ph type="body" idx="1"/>
          </p:nvPr>
        </p:nvSpPr>
        <p:spPr>
          <a:xfrm>
            <a:off x="1099740" y="1743021"/>
            <a:ext cx="12327929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</a:t>
            </a:r>
            <a:r>
              <a:rPr lang="en-US" sz="3200" b="0" i="0" u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volving our global governance arrangements</a:t>
            </a:r>
            <a:r>
              <a:rPr lang="en-US" sz="32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can </a:t>
            </a:r>
            <a:r>
              <a:rPr lang="en-US" sz="3200" b="0" i="0" u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more effectively and legitimately address the broad range of risks to our collective security.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Recommendations: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Commit to our collective security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Reform Security Council, strengthen Peacebuilding Commission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Collective security frameworks between UN &amp; regional orgs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Increase transparency on peace &amp; security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Work Sans"/>
              <a:buChar char="-"/>
            </a:pPr>
            <a:r>
              <a:rPr lang="en-US" sz="32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Strengthen &amp; accelerate denuclearization. </a:t>
            </a:r>
            <a:endParaRPr sz="3200"/>
          </a:p>
        </p:txBody>
      </p:sp>
      <p:sp>
        <p:nvSpPr>
          <p:cNvPr id="247" name="Google Shape;247;p9"/>
          <p:cNvSpPr txBox="1">
            <a:spLocks noGrp="1"/>
          </p:cNvSpPr>
          <p:nvPr>
            <p:ph type="title"/>
          </p:nvPr>
        </p:nvSpPr>
        <p:spPr>
          <a:xfrm>
            <a:off x="1057870" y="896416"/>
            <a:ext cx="108039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DD875"/>
                </a:solidFill>
              </a:rPr>
              <a:t>Shift 5: Peace and Prevention</a:t>
            </a:r>
            <a:endParaRPr/>
          </a:p>
        </p:txBody>
      </p:sp>
      <p:pic>
        <p:nvPicPr>
          <p:cNvPr id="248" name="Google Shape;24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7200" y="69822"/>
            <a:ext cx="2391852" cy="239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424242"/>
      </a:dk2>
      <a:lt2>
        <a:srgbClr val="E5DEDB"/>
      </a:lt2>
      <a:accent1>
        <a:srgbClr val="648BC7"/>
      </a:accent1>
      <a:accent2>
        <a:srgbClr val="D96749"/>
      </a:accent2>
      <a:accent3>
        <a:srgbClr val="58B38F"/>
      </a:accent3>
      <a:accent4>
        <a:srgbClr val="00B7C1"/>
      </a:accent4>
      <a:accent5>
        <a:srgbClr val="FCC01B"/>
      </a:accent5>
      <a:accent6>
        <a:srgbClr val="B7BBBD"/>
      </a:accent6>
      <a:hlink>
        <a:srgbClr val="6483C7"/>
      </a:hlink>
      <a:folHlink>
        <a:srgbClr val="CACAC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Personalizado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Calibri</vt:lpstr>
      <vt:lpstr>Work Sans</vt:lpstr>
      <vt:lpstr>Arial</vt:lpstr>
      <vt:lpstr>Office Theme</vt:lpstr>
      <vt:lpstr>A Breakthrough  for People and Planet</vt:lpstr>
      <vt:lpstr>The Six Transformative Shifts</vt:lpstr>
      <vt:lpstr>Alignment with the SDGs</vt:lpstr>
      <vt:lpstr>Shift 1: Rebuild Trust in Multilateralism</vt:lpstr>
      <vt:lpstr>Principles of Effective Multilateralism</vt:lpstr>
      <vt:lpstr>Shift 2: Planet and People </vt:lpstr>
      <vt:lpstr>Shift 3: Global Finance </vt:lpstr>
      <vt:lpstr>Shift 4: Digital and Data Governance </vt:lpstr>
      <vt:lpstr>Shift 5: Peace and Prevention</vt:lpstr>
      <vt:lpstr>Shift 6: Anticipatory Action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Breakthrough  for People and Planet</dc:title>
  <cp:lastModifiedBy>Agustina Briano</cp:lastModifiedBy>
  <cp:revision>1</cp:revision>
  <dcterms:created xsi:type="dcterms:W3CDTF">2021-03-31T10:15:17Z</dcterms:created>
  <dcterms:modified xsi:type="dcterms:W3CDTF">2023-07-03T08:18:07Z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2021-03-30T00:00:00Z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2021-03-31T00:00:00Z</vt:filetime>
  </property>
  <property fmtid="{D5CDD505-2E9C-101B-9397-08002B2CF9AE}" pid="5" name="ContentTypeId">
    <vt:lpwstr>0x010100CCEFC218F40506408D0A215A6C522F7E</vt:lpwstr>
  </property>
</Properties>
</file>